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</p:embeddedFont>
    <p:embeddedFont>
      <p:font typeface="Inconsolata Bold" panose="020F0502020204030204" pitchFamily="34" charset="0"/>
      <p:bold r:id="rId19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>
        <p:scale>
          <a:sx n="69" d="100"/>
          <a:sy n="69" d="100"/>
        </p:scale>
        <p:origin x="52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19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08707" y="1627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700" b="1" dirty="0" err="1">
                <a:solidFill>
                  <a:srgbClr val="F94CAF"/>
                </a:solidFill>
                <a:latin typeface="Inconsolata Bold" pitchFamily="34" charset="0"/>
                <a:cs typeface="Inconsolata Bold" pitchFamily="34" charset="-120"/>
              </a:rPr>
              <a:t>TfeaterMathLab</a:t>
            </a:r>
            <a:endParaRPr lang="en-US" sz="5700" b="1" dirty="0">
              <a:solidFill>
                <a:srgbClr val="F94CAF"/>
              </a:solidFill>
              <a:latin typeface="Inconsolata Bold" pitchFamily="34" charset="0"/>
              <a:cs typeface="Inconsolata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308707" y="24426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Advanced Web-Based Mathematics Solver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6308706" y="52437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Student:</a:t>
            </a: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Artemiy Plisko</a:t>
            </a:r>
            <a:endParaRPr lang="en-US" sz="22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Course:</a:t>
            </a: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CS-2432</a:t>
            </a:r>
            <a:endParaRPr lang="en-US" sz="22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Technologies:</a:t>
            </a: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Django, Python, SymPy</a:t>
            </a:r>
            <a:endParaRPr lang="en-US" sz="2200" dirty="0"/>
          </a:p>
        </p:txBody>
      </p:sp>
      <p:pic>
        <p:nvPicPr>
          <p:cNvPr id="8" name="Рисунок 7" descr="Изображение выглядит как снимок экрана, программное обеспечение, Мультимедийное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02BC2EC-2751-DB15-068F-705C38CA8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82"/>
          <a:stretch/>
        </p:blipFill>
        <p:spPr>
          <a:xfrm>
            <a:off x="0" y="-1"/>
            <a:ext cx="5486400" cy="10429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FEFE147-DE79-F488-21B6-F07A47568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2516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Enhancements: Towards a Comprehensive Learning Platform</a:t>
            </a:r>
            <a:endParaRPr lang="en-US" sz="3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9059" y="1827251"/>
            <a:ext cx="239197" cy="239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55468" y="16052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PDF Export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055468" y="1947385"/>
            <a:ext cx="484751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Allowing users to export solutions for offline review or sharing.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9059" y="2832615"/>
            <a:ext cx="239197" cy="2391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70457" y="264961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3D Graphing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3970457" y="2991801"/>
            <a:ext cx="52499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Expanding visualisation capabilities to three-dimensional functions.</a:t>
            </a:r>
            <a:endParaRPr lang="en-US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9059" y="3957041"/>
            <a:ext cx="239197" cy="23919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60898" y="36721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AI-Based NLP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3960898" y="4010557"/>
            <a:ext cx="748581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artificial intelligence for natural language problem understanding, making input more intuitive.</a:t>
            </a:r>
            <a:endParaRPr lang="en-US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9059" y="5081467"/>
            <a:ext cx="239197" cy="23919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970457" y="4959846"/>
            <a:ext cx="255043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Accounts &amp; Tracking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3960898" y="5294712"/>
            <a:ext cx="592955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Introducing user profiles, progress tracking, and personalised learning paths.</a:t>
            </a:r>
            <a:endParaRPr lang="en-US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39179" y="6086831"/>
            <a:ext cx="239197" cy="23919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049009" y="593585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Practice &amp; Quizzes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4049009" y="6280996"/>
            <a:ext cx="508146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interactive problems and quizzes to reinforce learning.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793790" y="7316629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planned improvements aim to transform Math Solver into a dynamic and interactive</a:t>
            </a:r>
          </a:p>
          <a:p>
            <a:pPr marL="0" indent="0" algn="ctr">
              <a:lnSpc>
                <a:spcPts val="1850"/>
              </a:lnSpc>
              <a:buNone/>
            </a:pPr>
            <a:r>
              <a:rPr lang="en-US" sz="2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</a:p>
          <a:p>
            <a:pPr marL="0" indent="0" algn="ctr">
              <a:lnSpc>
                <a:spcPts val="185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 learning platform</a:t>
            </a:r>
            <a:r>
              <a:rPr lang="en-US" sz="2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not just a problem solver.</a:t>
            </a:r>
            <a:endParaRPr lang="en-US" sz="2500" dirty="0"/>
          </a:p>
        </p:txBody>
      </p:sp>
      <p:pic>
        <p:nvPicPr>
          <p:cNvPr id="28" name="Рисунок 27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F057AFD-F277-AA4C-6AFD-59B3DF2D6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9500" y="7554754"/>
            <a:ext cx="2120900" cy="6748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1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Motivation: Addressing Common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1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60" y="3276362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6921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Struggling with Understanding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30906" y="4113967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students find it challenging to grasp complex mathematical concepts and the intricate steps involved in solving problems, leading to frustration and learning gaps.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191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0963" y="3276362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26921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Difficulty in Visualisation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973008" y="4113967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Visualising abstract mathematical ideas, especially functions and their behaviour, is often a significant hurdle for effective learning and comprehension.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191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065" y="3276362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26921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Access to Proprietary Tools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0415111" y="4113967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Reliance on expensive or closed-source platforms like Symbolab limits access for many, creating barriers to equitable educational resources.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219022" y="6962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aims to democratize access to high-quality mathematical learning tools.</a:t>
            </a:r>
            <a:endParaRPr lang="en-US" sz="2300" dirty="0"/>
          </a:p>
        </p:txBody>
      </p:sp>
      <p:pic>
        <p:nvPicPr>
          <p:cNvPr id="17" name="Рисунок 16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4FB905-4341-7D9F-633F-C4DE71DC5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566029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TfeaterMathLab</a:t>
            </a: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: An Overview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89" y="24448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TfeaterMathLab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a comprehensive, full-stack web application designed to enhance the functionality of services like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Symbolab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other online math tools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39360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Objective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33951" y="470154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provide a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free, transparent, and education-focused math solver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that prioritises learning over simply presenting final answers.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595926"/>
            <a:ext cx="30480" cy="2086570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Text 6"/>
          <p:cNvSpPr/>
          <p:nvPr/>
        </p:nvSpPr>
        <p:spPr>
          <a:xfrm>
            <a:off x="793790" y="59376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combines robust symbolic computation with an intuitive web interface, making advanced mathematics accessible to all.</a:t>
            </a:r>
            <a:endParaRPr lang="en-US" sz="1750" dirty="0"/>
          </a:p>
        </p:txBody>
      </p:sp>
      <p:pic>
        <p:nvPicPr>
          <p:cNvPr id="11" name="Рисунок 10" descr="Изображение выглядит как снимок экрана, компьютер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B49260-2C42-9396-0306-0AB68B4D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8606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EEEF62E-82E0-3F5F-D76E-CE096B5F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691277"/>
            <a:ext cx="1292744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Features: Unleashing Mathematical Potential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76425"/>
            <a:ext cx="4039314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Mathematical Capabilities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48507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Algebraic Equation Solving: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Tackling complex equations with ease.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228856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Calculus Operations: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Derivatives, integrals, and limits, with detailed explanations.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3972639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Algebraic Simplification: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Factoring, expanding, and simplifying expressions.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471642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Matrix Operations: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Determinants, inverses, transposes, and Row Echelon Form (RREF).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5460206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 Plotting: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Visualising functions in 2D to aid understanding.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6434257"/>
            <a:ext cx="4211122" cy="1103948"/>
          </a:xfrm>
          <a:prstGeom prst="roundRect">
            <a:avLst>
              <a:gd name="adj" fmla="val 292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Text 8"/>
          <p:cNvSpPr/>
          <p:nvPr/>
        </p:nvSpPr>
        <p:spPr>
          <a:xfrm>
            <a:off x="1009174" y="6649641"/>
            <a:ext cx="378035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Detailed Step-by-Step Solutions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5209580" y="6434257"/>
            <a:ext cx="4211122" cy="1103948"/>
          </a:xfrm>
          <a:prstGeom prst="roundRect">
            <a:avLst>
              <a:gd name="adj" fmla="val 292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Text 10"/>
          <p:cNvSpPr/>
          <p:nvPr/>
        </p:nvSpPr>
        <p:spPr>
          <a:xfrm>
            <a:off x="5424964" y="664964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Calculation History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9625370" y="6434257"/>
            <a:ext cx="4211122" cy="1103948"/>
          </a:xfrm>
          <a:prstGeom prst="roundRect">
            <a:avLst>
              <a:gd name="adj" fmla="val 292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5" name="Text 12"/>
          <p:cNvSpPr/>
          <p:nvPr/>
        </p:nvSpPr>
        <p:spPr>
          <a:xfrm>
            <a:off x="9840754" y="6649641"/>
            <a:ext cx="33650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LaTeX Rendering (MathJax)</a:t>
            </a:r>
            <a:endParaRPr lang="en-US" sz="2100" dirty="0"/>
          </a:p>
        </p:txBody>
      </p:sp>
      <p:pic>
        <p:nvPicPr>
          <p:cNvPr id="17" name="Рисунок 16" descr="Изображение выглядит как снимок экрана, Мультимедийное программное обеспечение, программное обеспечение, Графическ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182EA55-4C6E-E516-2B9A-096B8A49C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954" y="1946159"/>
            <a:ext cx="6888390" cy="3903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2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011448"/>
            <a:ext cx="11242358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Technology Stack: The Engine Behind Math Solver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87956" y="3853458"/>
            <a:ext cx="4243030" cy="574119"/>
          </a:xfrm>
          <a:prstGeom prst="roundRect">
            <a:avLst>
              <a:gd name="adj" fmla="val 48003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5941" y="3996928"/>
            <a:ext cx="287060" cy="2870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9289" y="459021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79289" y="4986695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Django 4.2: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Robust web framework for rapid development.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79289" y="5609868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SQLite3: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Lightweight database for development and local storage.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79289" y="6233041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SymPy: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powerhouse for symbolic mathematics.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979289" y="6856214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NumPy &amp; Pandas: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Essential for numerical processing tasks.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193625" y="3853458"/>
            <a:ext cx="4243030" cy="574119"/>
          </a:xfrm>
          <a:prstGeom prst="roundRect">
            <a:avLst>
              <a:gd name="adj" fmla="val 48003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1611" y="3996928"/>
            <a:ext cx="287060" cy="2870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84959" y="459021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5384959" y="4986695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HTML, CSS, JavaScript: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Standard web technologies for interactive interfaces.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5384959" y="5609868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MathJax: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beautiful and accurate LaTeX math rendering.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384959" y="6233041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UI: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modern, clean, and distraction-free design.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9599295" y="3853458"/>
            <a:ext cx="4243030" cy="574119"/>
          </a:xfrm>
          <a:prstGeom prst="roundRect">
            <a:avLst>
              <a:gd name="adj" fmla="val 48003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7280" y="3996928"/>
            <a:ext cx="287060" cy="2870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790628" y="459021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Visualisation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9790628" y="4986695"/>
            <a:ext cx="3860363" cy="56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Matplotlib: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Employed for generating clear and precise 2D graphs.</a:t>
            </a:r>
            <a:endParaRPr lang="en-US" sz="1500" dirty="0"/>
          </a:p>
        </p:txBody>
      </p:sp>
      <p:pic>
        <p:nvPicPr>
          <p:cNvPr id="21" name="Рисунок 20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850A12-9DFF-7EB5-CC29-1FEAB31BBE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9" y="1276586"/>
            <a:ext cx="7866340" cy="479833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83669" y="615672"/>
            <a:ext cx="7640955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Architecture: A Structured Approach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969224" y="2227296"/>
            <a:ext cx="1792762" cy="238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2224940" y="4354518"/>
            <a:ext cx="1792761" cy="238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Parse &amp; Validate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3752628" y="2456151"/>
            <a:ext cx="1851004" cy="238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SymPy</a:t>
            </a: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Compute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4995343" y="4910535"/>
            <a:ext cx="1792762" cy="238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Stepwise Solution</a:t>
            </a:r>
            <a:endParaRPr lang="en-US" sz="1700" dirty="0"/>
          </a:p>
        </p:txBody>
      </p:sp>
      <p:sp>
        <p:nvSpPr>
          <p:cNvPr id="12" name="Text 5"/>
          <p:cNvSpPr/>
          <p:nvPr/>
        </p:nvSpPr>
        <p:spPr>
          <a:xfrm>
            <a:off x="6586579" y="2955917"/>
            <a:ext cx="1792763" cy="238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LaTeX Render</a:t>
            </a:r>
            <a:endParaRPr lang="en-US" sz="1700" dirty="0"/>
          </a:p>
        </p:txBody>
      </p:sp>
      <p:sp>
        <p:nvSpPr>
          <p:cNvPr id="14" name="Text 6"/>
          <p:cNvSpPr/>
          <p:nvPr/>
        </p:nvSpPr>
        <p:spPr>
          <a:xfrm>
            <a:off x="1001911" y="6306145"/>
            <a:ext cx="436483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 Principle: Separation of Concerns</a:t>
            </a:r>
            <a:endParaRPr lang="en-US" sz="2300" dirty="0"/>
          </a:p>
        </p:txBody>
      </p:sp>
      <p:sp>
        <p:nvSpPr>
          <p:cNvPr id="15" name="Text 7"/>
          <p:cNvSpPr/>
          <p:nvPr/>
        </p:nvSpPr>
        <p:spPr>
          <a:xfrm>
            <a:off x="1001911" y="6720840"/>
            <a:ext cx="12844820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UI: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Handles presentation and user interaction.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1001911" y="6945987"/>
            <a:ext cx="12844820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Logic: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Manages application flow and data processing.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1001911" y="7171134"/>
            <a:ext cx="12844820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Math Engine: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Dedicated to performing all mathematical computations.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1001911" y="7396282"/>
            <a:ext cx="12844820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Storage: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Responsible for persistent data management.</a:t>
            </a:r>
            <a:endParaRPr lang="en-US" sz="1700" dirty="0"/>
          </a:p>
        </p:txBody>
      </p:sp>
      <p:sp>
        <p:nvSpPr>
          <p:cNvPr id="19" name="Shape 11"/>
          <p:cNvSpPr/>
          <p:nvPr/>
        </p:nvSpPr>
        <p:spPr>
          <a:xfrm>
            <a:off x="783669" y="6164342"/>
            <a:ext cx="15240" cy="1457087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20" name="Рисунок 19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8281EE9-E91B-89D6-7A41-38B6D5C7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0E18C12-068D-9DE0-C374-847CB5C08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945" y="0"/>
            <a:ext cx="4854455" cy="2773974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C5E2E86-4523-D959-041C-20EB3C4E5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944" y="2773974"/>
            <a:ext cx="4854455" cy="274403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снимок экрана, текст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AC11BFC-E76F-E1E8-9A56-2AE6EC1E1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993" y="5517456"/>
            <a:ext cx="4842406" cy="2744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368"/>
            <a:ext cx="11623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Example Use Cases: Practical Applications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78" y="3070503"/>
            <a:ext cx="228600" cy="228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7617" y="3407688"/>
            <a:ext cx="1970842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was an error generating this image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793790" y="4806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Equation Solving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297210"/>
            <a:ext cx="4158615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Inputting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x^2 - 4 = 0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yields a detailed step-by-step solution process, showing the roots: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±2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81" y="3070503"/>
            <a:ext cx="228600" cy="2286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329720" y="3407688"/>
            <a:ext cx="1970842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was an error generating this image</a:t>
            </a:r>
            <a:endParaRPr lang="en-US" sz="800" dirty="0"/>
          </a:p>
        </p:txBody>
      </p:sp>
      <p:sp>
        <p:nvSpPr>
          <p:cNvPr id="11" name="Text 7"/>
          <p:cNvSpPr/>
          <p:nvPr/>
        </p:nvSpPr>
        <p:spPr>
          <a:xfrm>
            <a:off x="5235893" y="4806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Calculus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5297210"/>
            <a:ext cx="4158615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Solve derivatives like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x^3 + sin(x)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definite integrals, and evaluate limits with explanations of each step.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677995" y="4806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Function Graphing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5297210"/>
            <a:ext cx="4158615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Visualise various functions such as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x^2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sin(x)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and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exp(x)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with customisable X and Y axis ranges for focused analysis.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019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examples highlight the solver's capability to assist in diverse mathematical domains.</a:t>
            </a:r>
            <a:endParaRPr lang="en-US" sz="1750" dirty="0"/>
          </a:p>
        </p:txBody>
      </p:sp>
      <p:pic>
        <p:nvPicPr>
          <p:cNvPr id="19" name="Рисунок 18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7F07DD7-20B6-98D9-9FDD-8D5FF27B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Мультимедийное программное обеспечение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37C3BC7-4458-FC11-DF90-8887F3035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8" y="1964604"/>
            <a:ext cx="4266859" cy="2423692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снимок экрана, программное обеспечение, Мультимедийное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C9A7A5-EA9F-CADE-9969-CC1E95AE3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51" y="1972957"/>
            <a:ext cx="4266860" cy="242369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снимок экрана, График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D21292A-FDAC-9E14-B98B-A9634B14E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455" y="1972957"/>
            <a:ext cx="4241461" cy="2423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11715036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Interface Design: Clarity and Readability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2361" y="1717715"/>
            <a:ext cx="305645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 Goals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2361" y="2283023"/>
            <a:ext cx="62743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Minimalist Grayscale Palette: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Reduces visual clutter, focusing attention on content.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2361" y="2966323"/>
            <a:ext cx="627435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Visual Noise: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Ensures a clean and professional look.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2361" y="3340060"/>
            <a:ext cx="62743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Readability: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Prioritises clear presentation of mathematical expressions and text.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1303" y="1717715"/>
            <a:ext cx="305645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UX Highlights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71303" y="2966323"/>
            <a:ext cx="62743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Math Preview: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Real-time rendering of input for verification before solving.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1303" y="2125980"/>
            <a:ext cx="62743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Dark Theme Support: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Planned for future, enhancing user comfort and accessibility.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92361" y="7298769"/>
            <a:ext cx="130456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Every design choice was made to ensure an optimal user experience, free from distractions.</a:t>
            </a:r>
            <a:endParaRPr lang="en-US" sz="1600" dirty="0"/>
          </a:p>
        </p:txBody>
      </p:sp>
      <p:pic>
        <p:nvPicPr>
          <p:cNvPr id="15" name="Рисунок 14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DF5C787-727D-C490-0CB8-A4529B5D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0" y="7239000"/>
            <a:ext cx="2120900" cy="99060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2CCA342-B819-6EE7-3A8D-BA0913253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4018954"/>
            <a:ext cx="5458051" cy="309660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81719C-45D8-B8DF-F11C-EF16DC15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480" y="3927199"/>
            <a:ext cx="5680002" cy="32379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8047" y="622816"/>
            <a:ext cx="7560707" cy="989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Structure: Maintainability and Scalability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6278047" y="1778675"/>
            <a:ext cx="7560707" cy="1121688"/>
          </a:xfrm>
          <a:prstGeom prst="roundRect">
            <a:avLst>
              <a:gd name="adj" fmla="val 2117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6300907" y="1801535"/>
            <a:ext cx="633293" cy="1075968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Text 4"/>
          <p:cNvSpPr/>
          <p:nvPr/>
        </p:nvSpPr>
        <p:spPr>
          <a:xfrm>
            <a:off x="6498788" y="2191107"/>
            <a:ext cx="23741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044928" y="1959769"/>
            <a:ext cx="197917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math_engine.py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44928" y="2288738"/>
            <a:ext cx="6612731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Dedicated to handling all symbolic computations, ensuring a clean separation from application logic.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278047" y="3011091"/>
            <a:ext cx="7560707" cy="950000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11" name="Shape 8"/>
          <p:cNvSpPr/>
          <p:nvPr/>
        </p:nvSpPr>
        <p:spPr>
          <a:xfrm>
            <a:off x="6300907" y="3033951"/>
            <a:ext cx="633293" cy="904280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Text 9"/>
          <p:cNvSpPr/>
          <p:nvPr/>
        </p:nvSpPr>
        <p:spPr>
          <a:xfrm>
            <a:off x="6498788" y="3337679"/>
            <a:ext cx="23741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044928" y="3192185"/>
            <a:ext cx="197917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graph_generator.py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44928" y="3521154"/>
            <a:ext cx="6612731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Manages the plotting logic for visualising mathematical functions.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278047" y="4071818"/>
            <a:ext cx="7560707" cy="1121688"/>
          </a:xfrm>
          <a:prstGeom prst="roundRect">
            <a:avLst>
              <a:gd name="adj" fmla="val 2117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16" name="Shape 13"/>
          <p:cNvSpPr/>
          <p:nvPr/>
        </p:nvSpPr>
        <p:spPr>
          <a:xfrm>
            <a:off x="6300907" y="4094678"/>
            <a:ext cx="633293" cy="1075968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Text 14"/>
          <p:cNvSpPr/>
          <p:nvPr/>
        </p:nvSpPr>
        <p:spPr>
          <a:xfrm>
            <a:off x="6498788" y="4484251"/>
            <a:ext cx="23741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044928" y="4252913"/>
            <a:ext cx="197917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views.py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044928" y="4581882"/>
            <a:ext cx="6612731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Responsible for processing user requests and managing the data flow between frontend and backend.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278047" y="5304234"/>
            <a:ext cx="7560707" cy="950000"/>
          </a:xfrm>
          <a:prstGeom prst="roundRect">
            <a:avLst>
              <a:gd name="adj" fmla="val 250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21" name="Shape 18"/>
          <p:cNvSpPr/>
          <p:nvPr/>
        </p:nvSpPr>
        <p:spPr>
          <a:xfrm>
            <a:off x="6300907" y="5327094"/>
            <a:ext cx="633293" cy="904280"/>
          </a:xfrm>
          <a:prstGeom prst="rect">
            <a:avLst/>
          </a:prstGeom>
          <a:solidFill>
            <a:srgbClr val="43355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22" name="Text 19"/>
          <p:cNvSpPr/>
          <p:nvPr/>
        </p:nvSpPr>
        <p:spPr>
          <a:xfrm>
            <a:off x="6498788" y="5630823"/>
            <a:ext cx="23741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7044928" y="5485328"/>
            <a:ext cx="197917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Templates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044928" y="5799058"/>
            <a:ext cx="6612731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 templates are kept separate from the core logic, facilitating easier UI modifications.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6278047" y="6420445"/>
            <a:ext cx="474833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Benefits of this Organised Django Layout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6278047" y="6883479"/>
            <a:ext cx="756070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Maintenance: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Code is modular, simplifying updates and bug fixes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78047" y="7137440"/>
            <a:ext cx="756070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Scalable Structure: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Designed to accommodate future feature additions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6278047" y="7391400"/>
            <a:ext cx="756070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5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Extensions Ready:</a:t>
            </a: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Provides a solid foundation for further development</a:t>
            </a:r>
            <a:endParaRPr lang="en-US" sz="1500" dirty="0"/>
          </a:p>
        </p:txBody>
      </p:sp>
      <p:pic>
        <p:nvPicPr>
          <p:cNvPr id="29" name="Рисунок 28" descr="Изображение выглядит как фиолетовый, Сирень, Фиолетов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67EA37-B11B-70CD-37AB-4D6821E0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0" y="7727988"/>
            <a:ext cx="2120900" cy="50161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0614D27-0207-B080-693B-BE0F2547D2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693"/>
          <a:stretch/>
        </p:blipFill>
        <p:spPr>
          <a:xfrm>
            <a:off x="-35656" y="-20122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844</Words>
  <Application>Microsoft Macintosh PowerPoint</Application>
  <PresentationFormat>Произвольный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Inconsolata Bold</vt:lpstr>
      <vt:lpstr>Arial</vt:lpstr>
      <vt:lpstr>Consolas</vt:lpstr>
      <vt:lpstr>Fira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Artemiy Plisko</cp:lastModifiedBy>
  <cp:revision>2</cp:revision>
  <dcterms:created xsi:type="dcterms:W3CDTF">2026-01-20T08:06:49Z</dcterms:created>
  <dcterms:modified xsi:type="dcterms:W3CDTF">2026-01-20T10:44:44Z</dcterms:modified>
</cp:coreProperties>
</file>